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56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6220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123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313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176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1629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84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6889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19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782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064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D5309-9DF4-48F9-94DF-B9316CC3E221}" type="datetimeFigureOut">
              <a:rPr lang="es-CO" smtClean="0"/>
              <a:t>01/07/2014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21671-7D99-4AED-A9A0-1DFE57109F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041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676789"/>
            <a:ext cx="7772400" cy="463862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solidFill>
                  <a:schemeClr val="accent5">
                    <a:lumMod val="75000"/>
                  </a:schemeClr>
                </a:solidFill>
              </a:rPr>
              <a:t>SECRETARIO SUSTANCIADOR</a:t>
            </a:r>
            <a:endParaRPr lang="es-CO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293" y="116632"/>
            <a:ext cx="8688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85172" y="62041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b="1" dirty="0" smtClean="0">
                <a:solidFill>
                  <a:schemeClr val="tx2"/>
                </a:solidFill>
              </a:rPr>
              <a:t>DIRECCIÓN GENERAL MARÍTIMA </a:t>
            </a:r>
            <a:endParaRPr lang="es-CO" sz="4000" b="1" dirty="0">
              <a:solidFill>
                <a:schemeClr val="tx2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41732" y="1268760"/>
            <a:ext cx="4917730" cy="203132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SALARIO:</a:t>
            </a:r>
          </a:p>
          <a:p>
            <a:endParaRPr lang="es-ES_tradnl" b="1" dirty="0" smtClean="0"/>
          </a:p>
          <a:p>
            <a:r>
              <a:rPr lang="es-ES_tradnl" b="1" dirty="0" smtClean="0"/>
              <a:t>Básico:</a:t>
            </a:r>
            <a:r>
              <a:rPr lang="es-ES_tradnl" dirty="0" smtClean="0"/>
              <a:t>$1.088.393</a:t>
            </a:r>
          </a:p>
          <a:p>
            <a:r>
              <a:rPr lang="es-ES_tradnl" b="1" dirty="0" smtClean="0"/>
              <a:t>Auxilio de Transporte: </a:t>
            </a:r>
            <a:r>
              <a:rPr lang="es-ES_tradnl" dirty="0" smtClean="0"/>
              <a:t>$72.000 (2014)</a:t>
            </a:r>
          </a:p>
          <a:p>
            <a:r>
              <a:rPr lang="es-ES_tradnl" b="1" dirty="0" smtClean="0"/>
              <a:t>Prima de Actividad: </a:t>
            </a:r>
            <a:r>
              <a:rPr lang="es-ES_tradnl" dirty="0" smtClean="0"/>
              <a:t>49.5% del Básico.</a:t>
            </a:r>
          </a:p>
          <a:p>
            <a:r>
              <a:rPr lang="es-ES_tradnl" b="1" dirty="0" smtClean="0"/>
              <a:t>Prima especial de Alimentación :</a:t>
            </a:r>
            <a:r>
              <a:rPr lang="es-ES_tradnl" dirty="0" smtClean="0"/>
              <a:t> $194.550 (2014)</a:t>
            </a:r>
          </a:p>
          <a:p>
            <a:r>
              <a:rPr lang="es-ES_tradnl" b="1" dirty="0" smtClean="0"/>
              <a:t>Prima de Orden Público: </a:t>
            </a:r>
            <a:r>
              <a:rPr lang="es-ES_tradnl" dirty="0" smtClean="0"/>
              <a:t>10% del Básico.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389480" y="1268760"/>
            <a:ext cx="3599738" cy="13234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_tradnl" sz="1600" b="1" dirty="0" smtClean="0"/>
              <a:t>ADICIONAL :</a:t>
            </a:r>
          </a:p>
          <a:p>
            <a:r>
              <a:rPr lang="es-ES_tradnl" sz="1600" b="1" dirty="0" smtClean="0"/>
              <a:t>Subsidio Familiar:</a:t>
            </a:r>
            <a:r>
              <a:rPr lang="es-ES_tradnl" sz="1600" dirty="0"/>
              <a:t> </a:t>
            </a:r>
            <a:r>
              <a:rPr lang="es-ES_tradnl" sz="1600" dirty="0" smtClean="0"/>
              <a:t>30% del Básico. Matrimonio/ Unión Marital de Hecho.</a:t>
            </a:r>
          </a:p>
          <a:p>
            <a:r>
              <a:rPr lang="es-ES_tradnl" sz="1600" b="1" dirty="0" smtClean="0"/>
              <a:t>Subsidio hijos: </a:t>
            </a:r>
            <a:r>
              <a:rPr lang="es-ES_tradnl" sz="1600" dirty="0" smtClean="0"/>
              <a:t>5% primer hijo; 4% del 2do hasta el 4to hijo.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33800" y="3861048"/>
            <a:ext cx="8655418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alpha val="99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Perfil: </a:t>
            </a:r>
            <a:r>
              <a:rPr lang="es-ES_tradnl" dirty="0" smtClean="0"/>
              <a:t>Estudiante o Profesional en Derecho recién egresado,   </a:t>
            </a:r>
            <a:r>
              <a:rPr lang="es-ES_tradnl" dirty="0"/>
              <a:t>T</a:t>
            </a:r>
            <a:r>
              <a:rPr lang="es-ES_tradnl" dirty="0" smtClean="0"/>
              <a:t>écnico en investigación y/o procedimiento judicial, Técnico </a:t>
            </a:r>
            <a:r>
              <a:rPr lang="es-ES_tradnl" dirty="0"/>
              <a:t>A</a:t>
            </a:r>
            <a:r>
              <a:rPr lang="es-ES_tradnl" dirty="0" smtClean="0"/>
              <a:t>sistente </a:t>
            </a:r>
            <a:r>
              <a:rPr lang="es-ES_tradnl" dirty="0"/>
              <a:t>J</a:t>
            </a:r>
            <a:r>
              <a:rPr lang="es-ES_tradnl" dirty="0" smtClean="0"/>
              <a:t>urídico, Técnico laboral por competencias en jurídica. </a:t>
            </a:r>
          </a:p>
          <a:p>
            <a:r>
              <a:rPr lang="es-ES_tradnl" b="1" dirty="0" smtClean="0"/>
              <a:t>Experiencia: </a:t>
            </a:r>
            <a:r>
              <a:rPr lang="es-ES_tradnl" dirty="0" smtClean="0"/>
              <a:t>15 meses de experiencia laboral relacionada.</a:t>
            </a:r>
            <a:endParaRPr lang="es-CO" dirty="0"/>
          </a:p>
        </p:txBody>
      </p:sp>
      <p:sp>
        <p:nvSpPr>
          <p:cNvPr id="9" name="8 CuadroTexto"/>
          <p:cNvSpPr txBox="1"/>
          <p:nvPr/>
        </p:nvSpPr>
        <p:spPr>
          <a:xfrm>
            <a:off x="5389480" y="2708920"/>
            <a:ext cx="3599738" cy="58477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 smtClean="0"/>
              <a:t>Para realizar labores en el Municipio de </a:t>
            </a:r>
            <a:r>
              <a:rPr lang="es-ES_tradnl" sz="1600" b="1" dirty="0" smtClean="0"/>
              <a:t>TUMACO.</a:t>
            </a:r>
            <a:endParaRPr lang="es-CO" sz="16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41732" y="3347700"/>
            <a:ext cx="8647486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/>
              <a:t>Número de empleos: </a:t>
            </a:r>
            <a:r>
              <a:rPr lang="es-ES_tradnl" dirty="0" smtClean="0"/>
              <a:t>1</a:t>
            </a:r>
            <a:endParaRPr lang="es-CO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7273" y="5158933"/>
            <a:ext cx="8668212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alpha val="99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Conocimientos:</a:t>
            </a:r>
          </a:p>
          <a:p>
            <a:r>
              <a:rPr lang="es-ES_tradnl" dirty="0" smtClean="0"/>
              <a:t>Procesos legales/ jurídicos.</a:t>
            </a:r>
            <a:endParaRPr lang="es-CO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27272" y="5879013"/>
            <a:ext cx="866821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alpha val="99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Habilidades:</a:t>
            </a:r>
          </a:p>
          <a:p>
            <a:r>
              <a:rPr lang="es-ES_tradnl" dirty="0" smtClean="0"/>
              <a:t>Atención al detalle, comunicación</a:t>
            </a:r>
            <a:r>
              <a:rPr lang="es-CO" dirty="0"/>
              <a:t> </a:t>
            </a:r>
            <a:r>
              <a:rPr lang="es-CO" dirty="0" smtClean="0"/>
              <a:t>asertiva, relaciones interpersonales</a:t>
            </a:r>
            <a:r>
              <a:rPr lang="es-CO" dirty="0" smtClean="0"/>
              <a:t>., manejo de estrés.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69788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676789"/>
            <a:ext cx="7772400" cy="463862"/>
          </a:xfrm>
        </p:spPr>
        <p:txBody>
          <a:bodyPr>
            <a:noAutofit/>
          </a:bodyPr>
          <a:lstStyle/>
          <a:p>
            <a:r>
              <a:rPr lang="es-ES_tradnl" sz="2800" b="1" dirty="0" smtClean="0">
                <a:solidFill>
                  <a:schemeClr val="accent5">
                    <a:lumMod val="75000"/>
                  </a:schemeClr>
                </a:solidFill>
              </a:rPr>
              <a:t>SECRETARIO SUSTANCIADOR</a:t>
            </a:r>
            <a:endParaRPr lang="es-CO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1340768"/>
            <a:ext cx="8568952" cy="5256584"/>
          </a:xfrm>
        </p:spPr>
        <p:txBody>
          <a:bodyPr>
            <a:noAutofit/>
          </a:bodyPr>
          <a:lstStyle/>
          <a:p>
            <a:pPr lvl="0" algn="just"/>
            <a:r>
              <a:rPr lang="es-ES" sz="1800" b="1" dirty="0" smtClean="0">
                <a:solidFill>
                  <a:schemeClr val="tx1"/>
                </a:solidFill>
              </a:rPr>
              <a:t>FUNCIONES:</a:t>
            </a: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1800" dirty="0" smtClean="0">
                <a:solidFill>
                  <a:schemeClr val="tx1"/>
                </a:solidFill>
              </a:rPr>
              <a:t>Realizar </a:t>
            </a:r>
            <a:r>
              <a:rPr lang="es-ES" sz="1800" dirty="0">
                <a:solidFill>
                  <a:schemeClr val="tx1"/>
                </a:solidFill>
              </a:rPr>
              <a:t>proceso sustanciador de todas las providencias que emanen de los procesos que se adelantan en la Capitanía del Puerto</a:t>
            </a:r>
            <a:r>
              <a:rPr lang="es-ES" sz="1800" dirty="0" smtClean="0">
                <a:solidFill>
                  <a:schemeClr val="tx1"/>
                </a:solidFill>
              </a:rPr>
              <a:t>.</a:t>
            </a:r>
            <a:endParaRPr lang="es-CO" sz="1800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Programar y realizar el envío de la correspondencia y las declaraciones por siniestros, infracción a normas de marina mercante y ocupaciones indebidas en bienes de uso público.</a:t>
            </a:r>
            <a:endParaRPr lang="es-CO" sz="1800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Programar y realizar el envío de los expedientes por siniestros marítimos, violación a las normas marítimas en consulta y en apelación, así como, asistir a audiencias por siniestros marítimos  a la Dirección General Marítima.</a:t>
            </a:r>
            <a:endParaRPr lang="es-CO" sz="1800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Proporcionar notificación sobre los actos que profieran la Dirección General Marítima y la Capitanía de Puerto.</a:t>
            </a:r>
            <a:endParaRPr lang="es-CO" sz="1800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Realizar proceso de control de términos de traslado y etapas de proceso mediante la realización de autos interlocutorios, así como notificación de las partes.</a:t>
            </a:r>
            <a:endParaRPr lang="es-CO" sz="1800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Realizar proceso de recepción declaraciones por infracción a normas marítimas, siniestros y ocupaciones indebidas de bienes de uso público en jurisdicción de </a:t>
            </a:r>
            <a:r>
              <a:rPr lang="es-ES" sz="1800" dirty="0" smtClean="0">
                <a:solidFill>
                  <a:schemeClr val="tx1"/>
                </a:solidFill>
              </a:rPr>
              <a:t>la Dirección General Marítima.</a:t>
            </a:r>
            <a:endParaRPr lang="es-CO" sz="1800" dirty="0">
              <a:solidFill>
                <a:schemeClr val="tx1"/>
              </a:solidFill>
            </a:endParaRPr>
          </a:p>
          <a:p>
            <a:pPr marL="457200" lvl="0" indent="-457200" algn="just">
              <a:buFont typeface="Arial" pitchFamily="34" charset="0"/>
              <a:buChar char="•"/>
            </a:pPr>
            <a:r>
              <a:rPr lang="es-ES" sz="1800" dirty="0">
                <a:solidFill>
                  <a:schemeClr val="tx1"/>
                </a:solidFill>
              </a:rPr>
              <a:t>Dar trámite a los despachos comisorios enviados por otras Capitanías.</a:t>
            </a:r>
            <a:endParaRPr lang="es-CO" sz="1800" dirty="0">
              <a:solidFill>
                <a:schemeClr val="tx1"/>
              </a:solidFill>
            </a:endParaRPr>
          </a:p>
          <a:p>
            <a:pPr algn="just"/>
            <a:endParaRPr lang="es-CO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293" y="116632"/>
            <a:ext cx="86884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385172" y="62041"/>
            <a:ext cx="77724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000" b="1" dirty="0" smtClean="0">
                <a:solidFill>
                  <a:schemeClr val="tx2"/>
                </a:solidFill>
              </a:rPr>
              <a:t>DIRECCIÓN GENERAL MARÍTIMA </a:t>
            </a:r>
            <a:endParaRPr lang="es-CO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4282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333</Words>
  <Application>Microsoft Office PowerPoint</Application>
  <PresentationFormat>Presentación en pantalla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SECRETARIO SUSTANCIADOR</vt:lpstr>
      <vt:lpstr>SECRETARIO SUSTANCIADOR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SECRETARIO SUSTANCIADOR</dc:title>
  <dc:creator>Maribel Peñuela</dc:creator>
  <cp:lastModifiedBy>Maribel Peñuela</cp:lastModifiedBy>
  <cp:revision>12</cp:revision>
  <dcterms:created xsi:type="dcterms:W3CDTF">2014-06-17T20:51:22Z</dcterms:created>
  <dcterms:modified xsi:type="dcterms:W3CDTF">2014-07-01T16:27:23Z</dcterms:modified>
</cp:coreProperties>
</file>